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4" r:id="rId3"/>
    <p:sldId id="335" r:id="rId4"/>
    <p:sldId id="336" r:id="rId5"/>
    <p:sldId id="337" r:id="rId6"/>
    <p:sldId id="273" r:id="rId7"/>
    <p:sldId id="339" r:id="rId8"/>
    <p:sldId id="341" r:id="rId9"/>
    <p:sldId id="316" r:id="rId10"/>
    <p:sldId id="317" r:id="rId11"/>
    <p:sldId id="320" r:id="rId12"/>
    <p:sldId id="280" r:id="rId13"/>
    <p:sldId id="338" r:id="rId14"/>
    <p:sldId id="384" r:id="rId15"/>
    <p:sldId id="382" r:id="rId16"/>
    <p:sldId id="333" r:id="rId17"/>
    <p:sldId id="282" r:id="rId18"/>
    <p:sldId id="283" r:id="rId19"/>
    <p:sldId id="328" r:id="rId20"/>
    <p:sldId id="330" r:id="rId21"/>
    <p:sldId id="344" r:id="rId22"/>
    <p:sldId id="345" r:id="rId23"/>
    <p:sldId id="346" r:id="rId24"/>
    <p:sldId id="347" r:id="rId25"/>
    <p:sldId id="352" r:id="rId26"/>
    <p:sldId id="353" r:id="rId27"/>
    <p:sldId id="354" r:id="rId28"/>
    <p:sldId id="355" r:id="rId29"/>
    <p:sldId id="356" r:id="rId30"/>
    <p:sldId id="385" r:id="rId31"/>
    <p:sldId id="386" r:id="rId32"/>
    <p:sldId id="387" r:id="rId33"/>
    <p:sldId id="378" r:id="rId34"/>
    <p:sldId id="393" r:id="rId35"/>
    <p:sldId id="388" r:id="rId36"/>
    <p:sldId id="389" r:id="rId37"/>
    <p:sldId id="390" r:id="rId38"/>
    <p:sldId id="391" r:id="rId39"/>
    <p:sldId id="39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51D47-C3FA-475D-A871-848BF4F0BB6D}" type="datetimeFigureOut">
              <a:rPr lang="en-US" smtClean="0"/>
              <a:pPr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1A2C7-8FF4-442F-9A7A-42753AEDF4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2886094"/>
          </a:xfrm>
        </p:spPr>
        <p:txBody>
          <a:bodyPr>
            <a:normAutofit/>
          </a:bodyPr>
          <a:lstStyle/>
          <a:p>
            <a:r>
              <a:rPr lang="en-GB" dirty="0" smtClean="0"/>
              <a:t>Periodic Recurrence Relations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and Reflection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4643446"/>
            <a:ext cx="6400800" cy="685808"/>
          </a:xfrm>
        </p:spPr>
        <p:txBody>
          <a:bodyPr/>
          <a:lstStyle/>
          <a:p>
            <a:r>
              <a:rPr lang="en-GB" dirty="0" smtClean="0"/>
              <a:t>JG, October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3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4214818"/>
            <a:ext cx="4136600" cy="1143008"/>
          </a:xfrm>
          <a:prstGeom prst="rect">
            <a:avLst/>
          </a:prstGeom>
        </p:spPr>
      </p:pic>
      <p:pic>
        <p:nvPicPr>
          <p:cNvPr id="136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1428736"/>
            <a:ext cx="485775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4071942"/>
            <a:ext cx="7786742" cy="2501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7166"/>
            <a:ext cx="767737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19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2071678"/>
            <a:ext cx="7562850" cy="17049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0166" y="421481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Note: T</a:t>
            </a:r>
            <a:r>
              <a:rPr lang="en-GB" sz="3600" baseline="-25000" dirty="0" smtClean="0"/>
              <a:t>1</a:t>
            </a:r>
            <a:r>
              <a:rPr lang="en-GB" sz="3600" dirty="0" smtClean="0"/>
              <a:t> is an involution, as is T</a:t>
            </a:r>
            <a:r>
              <a:rPr lang="en-GB" sz="3600" baseline="-25000" dirty="0" smtClean="0"/>
              <a:t>2</a:t>
            </a:r>
            <a:r>
              <a:rPr lang="en-GB" sz="3600" dirty="0" smtClean="0"/>
              <a:t>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5214950"/>
            <a:ext cx="6215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What happens if we apply these involutions alternately?</a:t>
            </a:r>
            <a:endParaRPr lang="en-US" sz="3600" dirty="0"/>
          </a:p>
        </p:txBody>
      </p:sp>
      <p:pic>
        <p:nvPicPr>
          <p:cNvPr id="17920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7" y="214290"/>
            <a:ext cx="830035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785938"/>
            <a:ext cx="8229600" cy="785812"/>
          </a:xfrm>
        </p:spPr>
        <p:txBody>
          <a:bodyPr/>
          <a:lstStyle/>
          <a:p>
            <a:r>
              <a:rPr lang="en-GB" smtClean="0"/>
              <a:t>So T</a:t>
            </a:r>
            <a:r>
              <a:rPr lang="en-GB" baseline="-25000" smtClean="0"/>
              <a:t>1</a:t>
            </a:r>
            <a:r>
              <a:rPr lang="en-GB" baseline="30000" smtClean="0"/>
              <a:t>2</a:t>
            </a:r>
            <a:r>
              <a:rPr lang="en-GB" smtClean="0"/>
              <a:t> = I, T</a:t>
            </a:r>
            <a:r>
              <a:rPr lang="en-GB" baseline="-25000" smtClean="0"/>
              <a:t>2</a:t>
            </a:r>
            <a:r>
              <a:rPr lang="en-GB" baseline="30000" smtClean="0"/>
              <a:t>2</a:t>
            </a:r>
            <a:r>
              <a:rPr lang="en-GB" smtClean="0"/>
              <a:t> = I, and (T</a:t>
            </a:r>
            <a:r>
              <a:rPr lang="en-GB" baseline="-25000" smtClean="0"/>
              <a:t>2</a:t>
            </a:r>
            <a:r>
              <a:rPr lang="en-GB" smtClean="0"/>
              <a:t>T</a:t>
            </a:r>
            <a:r>
              <a:rPr lang="en-GB" baseline="-25000" smtClean="0"/>
              <a:t>1</a:t>
            </a:r>
            <a:r>
              <a:rPr lang="en-GB" smtClean="0"/>
              <a:t>)</a:t>
            </a:r>
            <a:r>
              <a:rPr lang="en-GB" baseline="30000" smtClean="0"/>
              <a:t>5</a:t>
            </a:r>
            <a:r>
              <a:rPr lang="en-GB" smtClean="0"/>
              <a:t> = I</a:t>
            </a:r>
            <a:endParaRPr lang="en-US" smtClean="0"/>
          </a:p>
        </p:txBody>
      </p:sp>
      <p:pic>
        <p:nvPicPr>
          <p:cNvPr id="4" name="Picture 3" descr="tg-18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428625"/>
            <a:ext cx="8215313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571500" y="4714875"/>
            <a:ext cx="8229600" cy="7858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But 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1</a:t>
            </a:r>
            <a:r>
              <a:rPr lang="en-GB" sz="4400" dirty="0">
                <a:latin typeface="+mj-lt"/>
                <a:ea typeface="+mj-ea"/>
                <a:cs typeface="+mj-cs"/>
              </a:rPr>
              <a:t>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2</a:t>
            </a:r>
            <a:r>
              <a:rPr lang="en-GB" sz="4400" baseline="30000" dirty="0">
                <a:latin typeface="+mj-lt"/>
                <a:ea typeface="+mj-ea"/>
                <a:cs typeface="+mj-cs"/>
              </a:rPr>
              <a:t> </a:t>
            </a:r>
            <a:r>
              <a:rPr lang="en-GB" sz="4400" dirty="0">
                <a:latin typeface="+mj-lt"/>
                <a:ea typeface="+mj-ea"/>
                <a:cs typeface="+mj-cs"/>
              </a:rPr>
              <a:t>  ≠   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2</a:t>
            </a:r>
            <a:r>
              <a:rPr lang="en-GB" sz="4400" dirty="0">
                <a:latin typeface="+mj-lt"/>
                <a:ea typeface="+mj-ea"/>
                <a:cs typeface="+mj-cs"/>
              </a:rPr>
              <a:t>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1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42938" y="5500688"/>
            <a:ext cx="8229600" cy="71437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Suggests </a:t>
            </a:r>
            <a:r>
              <a:rPr lang="en-GB" sz="3200" dirty="0" smtClean="0">
                <a:latin typeface="+mj-lt"/>
                <a:ea typeface="+mj-ea"/>
                <a:cs typeface="+mj-cs"/>
              </a:rPr>
              <a:t>we view T</a:t>
            </a:r>
            <a:r>
              <a:rPr lang="en-GB" sz="3200" baseline="-25000" dirty="0" smtClean="0">
                <a:latin typeface="+mj-lt"/>
                <a:ea typeface="+mj-ea"/>
                <a:cs typeface="+mj-cs"/>
              </a:rPr>
              <a:t>1  </a:t>
            </a:r>
            <a:r>
              <a:rPr lang="en-GB" sz="3200" dirty="0">
                <a:latin typeface="+mj-lt"/>
                <a:ea typeface="+mj-ea"/>
                <a:cs typeface="+mj-cs"/>
              </a:rPr>
              <a:t>and T</a:t>
            </a:r>
            <a:r>
              <a:rPr lang="en-GB" sz="3200" baseline="-25000" dirty="0">
                <a:latin typeface="+mj-lt"/>
                <a:ea typeface="+mj-ea"/>
                <a:cs typeface="+mj-cs"/>
              </a:rPr>
              <a:t>2</a:t>
            </a:r>
            <a:r>
              <a:rPr lang="en-GB" sz="3200" dirty="0">
                <a:latin typeface="+mj-lt"/>
                <a:ea typeface="+mj-ea"/>
                <a:cs typeface="+mj-cs"/>
              </a:rPr>
              <a:t> </a:t>
            </a:r>
            <a:r>
              <a:rPr lang="en-GB" sz="3200" dirty="0" smtClean="0">
                <a:latin typeface="+mj-lt"/>
                <a:ea typeface="+mj-ea"/>
                <a:cs typeface="+mj-cs"/>
              </a:rPr>
              <a:t>as reflections</a:t>
            </a:r>
            <a:r>
              <a:rPr lang="en-GB" sz="3200" dirty="0">
                <a:latin typeface="+mj-lt"/>
                <a:ea typeface="+mj-ea"/>
                <a:cs typeface="+mj-cs"/>
              </a:rPr>
              <a:t>.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71500" y="2571750"/>
            <a:ext cx="8229600" cy="7858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latin typeface="+mj-lt"/>
                <a:ea typeface="+mj-ea"/>
                <a:cs typeface="+mj-cs"/>
              </a:rPr>
              <a:t>Note: (T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1</a:t>
            </a:r>
            <a:r>
              <a:rPr lang="en-GB" sz="4400" dirty="0">
                <a:latin typeface="+mj-lt"/>
                <a:ea typeface="+mj-ea"/>
                <a:cs typeface="+mj-cs"/>
              </a:rPr>
              <a:t>T</a:t>
            </a:r>
            <a:r>
              <a:rPr lang="en-GB" sz="4400" baseline="-25000" dirty="0">
                <a:latin typeface="+mj-lt"/>
                <a:ea typeface="+mj-ea"/>
                <a:cs typeface="+mj-cs"/>
              </a:rPr>
              <a:t>2</a:t>
            </a:r>
            <a:r>
              <a:rPr lang="en-GB" sz="4400" dirty="0">
                <a:latin typeface="+mj-lt"/>
                <a:ea typeface="+mj-ea"/>
                <a:cs typeface="+mj-cs"/>
              </a:rPr>
              <a:t>)</a:t>
            </a:r>
            <a:r>
              <a:rPr lang="en-GB" sz="4400" baseline="30000" dirty="0">
                <a:latin typeface="+mj-lt"/>
                <a:ea typeface="+mj-ea"/>
                <a:cs typeface="+mj-cs"/>
              </a:rPr>
              <a:t>5</a:t>
            </a:r>
            <a:r>
              <a:rPr lang="en-GB" sz="4400" dirty="0">
                <a:latin typeface="+mj-lt"/>
                <a:ea typeface="+mj-ea"/>
                <a:cs typeface="+mj-cs"/>
              </a:rPr>
              <a:t> = I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11" name="Picture 10" descr="tg-43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3" y="3357563"/>
            <a:ext cx="77819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3-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571480"/>
            <a:ext cx="7215238" cy="5604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3-9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214290"/>
            <a:ext cx="6958306" cy="6072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14290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Conjecture: any involution treated this way as a pair creates a cycle.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857488" y="1428736"/>
            <a:ext cx="33591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Counter-example:  </a:t>
            </a:r>
            <a:endParaRPr lang="en-US" sz="3200" dirty="0"/>
          </a:p>
        </p:txBody>
      </p:sp>
      <p:pic>
        <p:nvPicPr>
          <p:cNvPr id="6" name="Picture 5" descr="tg-20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2071678"/>
            <a:ext cx="6357982" cy="1465379"/>
          </a:xfrm>
          <a:prstGeom prst="rect">
            <a:avLst/>
          </a:prstGeom>
        </p:spPr>
      </p:pic>
      <p:pic>
        <p:nvPicPr>
          <p:cNvPr id="7" name="Picture 6" descr="tg-35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3500438"/>
            <a:ext cx="8746328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71435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Conjecture: every cycle comes about by treating an involution this way.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428860" y="2143116"/>
            <a:ext cx="47518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Possible counter-example:  </a:t>
            </a:r>
            <a:endParaRPr lang="en-US" sz="3200" dirty="0"/>
          </a:p>
        </p:txBody>
      </p:sp>
      <p:pic>
        <p:nvPicPr>
          <p:cNvPr id="6" name="Picture 5" descr="tg-2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000372"/>
            <a:ext cx="8610600" cy="1419225"/>
          </a:xfrm>
          <a:prstGeom prst="rect">
            <a:avLst/>
          </a:prstGeom>
        </p:spPr>
      </p:pic>
      <p:pic>
        <p:nvPicPr>
          <p:cNvPr id="7" name="Picture 6" descr="tg-24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5000636"/>
            <a:ext cx="7752044" cy="928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en-GB" dirty="0" smtClean="0"/>
              <a:t>(T</a:t>
            </a:r>
            <a:r>
              <a:rPr lang="en-GB" baseline="-25000" dirty="0" smtClean="0"/>
              <a:t>6</a:t>
            </a:r>
            <a:r>
              <a:rPr lang="en-GB" dirty="0" smtClean="0"/>
              <a:t>T</a:t>
            </a:r>
            <a:r>
              <a:rPr lang="en-GB" baseline="-25000" dirty="0" smtClean="0"/>
              <a:t>5</a:t>
            </a:r>
            <a:r>
              <a:rPr lang="en-GB" dirty="0" smtClean="0"/>
              <a:t>)</a:t>
            </a:r>
            <a:r>
              <a:rPr lang="en-GB" baseline="30000" dirty="0" smtClean="0"/>
              <a:t>4</a:t>
            </a:r>
            <a:r>
              <a:rPr lang="en-GB" dirty="0" smtClean="0"/>
              <a:t> = I, but T</a:t>
            </a:r>
            <a:r>
              <a:rPr lang="en-GB" baseline="-25000" dirty="0" smtClean="0"/>
              <a:t>5</a:t>
            </a:r>
            <a:r>
              <a:rPr lang="en-GB" baseline="30000" dirty="0" smtClean="0"/>
              <a:t>2</a:t>
            </a:r>
            <a:r>
              <a:rPr lang="en-GB" dirty="0" smtClean="0"/>
              <a:t> ≠ 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1643050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A cycle is generated, </a:t>
            </a:r>
          </a:p>
          <a:p>
            <a:pPr algn="ctr"/>
            <a:r>
              <a:rPr lang="en-GB" sz="2800" dirty="0" smtClean="0"/>
              <a:t>but not obviously from an involution.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3000372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/>
              <a:t>Note: is it possible to break T</a:t>
            </a:r>
            <a:r>
              <a:rPr lang="en-GB" sz="2800" i="1" baseline="-25000" dirty="0" smtClean="0"/>
              <a:t>5</a:t>
            </a:r>
            <a:r>
              <a:rPr lang="en-GB" sz="2800" i="1" dirty="0" smtClean="0"/>
              <a:t> and T</a:t>
            </a:r>
            <a:r>
              <a:rPr lang="en-GB" sz="2800" i="1" baseline="-25000" dirty="0" smtClean="0"/>
              <a:t>6</a:t>
            </a:r>
            <a:r>
              <a:rPr lang="en-GB" sz="2800" i="1" dirty="0" smtClean="0"/>
              <a:t> down </a:t>
            </a:r>
          </a:p>
          <a:p>
            <a:pPr algn="ctr"/>
            <a:r>
              <a:rPr lang="en-GB" sz="2800" i="1" dirty="0" smtClean="0"/>
              <a:t>into involutions?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4071942"/>
            <a:ext cx="516641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Conjecture: </a:t>
            </a:r>
          </a:p>
          <a:p>
            <a:pPr algn="ctr"/>
            <a:r>
              <a:rPr lang="en-GB" sz="3200" dirty="0" smtClean="0"/>
              <a:t>if the period of a cycle is odd, </a:t>
            </a:r>
          </a:p>
          <a:p>
            <a:pPr algn="ctr"/>
            <a:r>
              <a:rPr lang="en-GB" sz="3200" dirty="0" smtClean="0"/>
              <a:t>then it can be written </a:t>
            </a:r>
          </a:p>
          <a:p>
            <a:pPr algn="ctr"/>
            <a:r>
              <a:rPr lang="en-GB" sz="3200" dirty="0" smtClean="0"/>
              <a:t>as a product of involutions.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56559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/>
              <a:t>Fomin</a:t>
            </a:r>
            <a:r>
              <a:rPr lang="en-GB" sz="2400" dirty="0" smtClean="0"/>
              <a:t> and Reading also suggest alternating </a:t>
            </a:r>
          </a:p>
          <a:p>
            <a:pPr algn="ctr"/>
            <a:r>
              <a:rPr lang="en-GB" sz="2400" dirty="0" smtClean="0"/>
              <a:t>significantly different involutions: </a:t>
            </a:r>
            <a:endParaRPr lang="en-US" sz="2400" dirty="0"/>
          </a:p>
        </p:txBody>
      </p:sp>
      <p:pic>
        <p:nvPicPr>
          <p:cNvPr id="3" name="Picture 2" descr="tg-37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428604"/>
            <a:ext cx="6296025" cy="80962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28596" y="150017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 s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GB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I, s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GB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I, and (s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lang="en-GB" sz="4400" dirty="0" smtClean="0">
                <a:latin typeface="+mj-lt"/>
                <a:ea typeface="+mj-ea"/>
                <a:cs typeface="+mj-cs"/>
              </a:rPr>
              <a:t>s</a:t>
            </a:r>
            <a:r>
              <a:rPr kumimoji="0" lang="en-GB" sz="4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lang="en-GB" sz="4400" baseline="30000" dirty="0" smtClean="0">
                <a:latin typeface="+mj-lt"/>
                <a:ea typeface="+mj-ea"/>
                <a:cs typeface="+mj-cs"/>
              </a:rPr>
              <a:t>3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tg-38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3286124"/>
            <a:ext cx="7602355" cy="21431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034" y="5643578"/>
            <a:ext cx="7997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All rank 2 (= dihedral) so far – can we move to rank 3?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607305"/>
            <a:ext cx="6943751" cy="5274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-take-x-y-divided-by-x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500042"/>
            <a:ext cx="2928958" cy="58579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321471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Note:</a:t>
            </a:r>
          </a:p>
          <a:p>
            <a:pPr algn="ctr"/>
            <a:endParaRPr lang="en-GB" sz="3200" dirty="0" smtClean="0"/>
          </a:p>
          <a:p>
            <a:pPr algn="ctr"/>
            <a:r>
              <a:rPr lang="en-GB" sz="3200" dirty="0" smtClean="0"/>
              <a:t>Alternating  </a:t>
            </a:r>
          </a:p>
          <a:p>
            <a:pPr algn="ctr"/>
            <a:r>
              <a:rPr lang="en-GB" sz="3200" dirty="0" smtClean="0"/>
              <a:t>y-x (involution and period 6 cycle) and y/x (involution and period 6 cycle) creates a cycle (period 8).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The functions y/x and y-x fulfil several criteria:</a:t>
            </a:r>
            <a:endParaRPr lang="en-US" sz="320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4357694"/>
            <a:ext cx="8215312" cy="121443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2400" dirty="0">
                <a:latin typeface="+mj-lt"/>
                <a:ea typeface="+mj-ea"/>
                <a:cs typeface="+mj-cs"/>
              </a:rPr>
              <a:t>3) When applied alternately, as in  x, y, y-x, (y-x)/y…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2400" dirty="0">
                <a:latin typeface="+mj-lt"/>
                <a:ea typeface="+mj-ea"/>
                <a:cs typeface="+mj-cs"/>
              </a:rPr>
              <a:t>they give periodicity here too  (period 8) </a:t>
            </a:r>
            <a:endParaRPr lang="en-US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1500" y="12858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457200" indent="-457200" algn="ctr" fontAlgn="auto">
              <a:spcAft>
                <a:spcPts val="0"/>
              </a:spcAft>
              <a:buFontTx/>
              <a:buAutoNum type="arabicParenR"/>
              <a:defRPr/>
            </a:pPr>
            <a:r>
              <a:rPr lang="en-GB" sz="2400" dirty="0">
                <a:latin typeface="+mn-lt"/>
              </a:rPr>
              <a:t>they can each be regarded </a:t>
            </a:r>
          </a:p>
          <a:p>
            <a:pPr marL="457200" indent="-457200" algn="ctr" fontAlgn="auto">
              <a:spcAft>
                <a:spcPts val="0"/>
              </a:spcAft>
              <a:defRPr/>
            </a:pPr>
            <a:r>
              <a:rPr lang="en-GB" sz="2400" dirty="0">
                <a:latin typeface="+mn-lt"/>
              </a:rPr>
              <a:t>as involutions in the F&amp;R sense (period 2)</a:t>
            </a:r>
            <a:endParaRPr lang="en-US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1472" y="278605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2400" dirty="0">
                <a:latin typeface="+mn-lt"/>
              </a:rPr>
              <a:t>2) x, y, y/x… and x, y, y-x…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2400" dirty="0">
                <a:latin typeface="+mn-lt"/>
              </a:rPr>
              <a:t>both define periodic recurrence relations (period 6)</a:t>
            </a:r>
            <a:endParaRPr lang="en-US" sz="2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8428377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725488"/>
          </a:xfrm>
        </p:spPr>
        <p:txBody>
          <a:bodyPr/>
          <a:lstStyle/>
          <a:p>
            <a:r>
              <a:rPr lang="en-GB" sz="2400" smtClean="0"/>
              <a:t>Can f and g combine even more fully? Could we ask for:</a:t>
            </a:r>
            <a:endParaRPr lang="en-US" sz="2400" smtClean="0"/>
          </a:p>
        </p:txBody>
      </p:sp>
      <p:pic>
        <p:nvPicPr>
          <p:cNvPr id="5" name="Picture 4" descr="tg-46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071546"/>
            <a:ext cx="802005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>
            <a:normAutofit/>
          </a:bodyPr>
          <a:lstStyle/>
          <a:p>
            <a:r>
              <a:rPr lang="en-GB" sz="2400" dirty="0" smtClean="0"/>
              <a:t>If we regard f and g as involutions in the F&amp;R sense, </a:t>
            </a:r>
            <a:br>
              <a:rPr lang="en-GB" sz="2400" dirty="0" smtClean="0"/>
            </a:br>
            <a:r>
              <a:rPr lang="en-GB" sz="2400" dirty="0" smtClean="0"/>
              <a:t>then if we alternate f and g, is the sequence periodic?</a:t>
            </a:r>
            <a:endParaRPr lang="en-US" sz="2400" dirty="0" smtClean="0"/>
          </a:p>
        </p:txBody>
      </p:sp>
      <p:pic>
        <p:nvPicPr>
          <p:cNvPr id="5" name="Picture 4" descr="tg-47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25" y="2286000"/>
            <a:ext cx="43053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86438" y="2714625"/>
            <a:ext cx="2786062" cy="17145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No joy!</a:t>
            </a:r>
            <a:endParaRPr lang="en-US" sz="44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7188" y="1285875"/>
            <a:ext cx="8229600" cy="714375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24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What happens with y – x and y/x?</a:t>
            </a:r>
            <a:endParaRPr lang="en-US" sz="24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500298" y="1285860"/>
          <a:ext cx="5500687" cy="1082675"/>
        </p:xfrm>
        <a:graphic>
          <a:graphicData uri="http://schemas.openxmlformats.org/presentationml/2006/ole">
            <p:oleObj spid="_x0000_s163842" name="Equation" r:id="rId3" imgW="2209800" imgH="431800" progId="Equation.3">
              <p:embed/>
            </p:oleObj>
          </a:graphicData>
        </a:graphic>
      </p:graphicFrame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85875" y="1214438"/>
            <a:ext cx="6969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>
                <a:latin typeface="Calibri" pitchFamily="34" charset="0"/>
              </a:rPr>
              <a:t>Let</a:t>
            </a:r>
            <a:endParaRPr lang="en-US" sz="3200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85875" y="2500313"/>
            <a:ext cx="6542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x, y, f(x, y)… is periodic, period 3.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28625" y="4286250"/>
            <a:ext cx="8229600" cy="21431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h</a:t>
            </a:r>
            <a:r>
              <a:rPr lang="en-GB" sz="3200" baseline="-25000" dirty="0">
                <a:latin typeface="+mj-lt"/>
                <a:ea typeface="+mj-ea"/>
                <a:cs typeface="+mj-cs"/>
              </a:rPr>
              <a:t>1</a:t>
            </a:r>
            <a:r>
              <a:rPr lang="en-GB" sz="3200" dirty="0">
                <a:latin typeface="+mj-lt"/>
                <a:ea typeface="+mj-ea"/>
                <a:cs typeface="+mj-cs"/>
              </a:rPr>
              <a:t>(x) = f(x, y) is an involution,</a:t>
            </a:r>
            <a:r>
              <a:rPr lang="en-GB" sz="3200" dirty="0">
                <a:latin typeface="+mn-lt"/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n-lt"/>
              </a:rPr>
              <a:t>h</a:t>
            </a:r>
            <a:r>
              <a:rPr lang="en-GB" sz="3200" baseline="-25000" dirty="0">
                <a:latin typeface="+mn-lt"/>
              </a:rPr>
              <a:t>2</a:t>
            </a:r>
            <a:r>
              <a:rPr lang="en-GB" sz="3200" dirty="0">
                <a:latin typeface="+mn-lt"/>
              </a:rPr>
              <a:t>(x) = g(x, y) is an involution.</a:t>
            </a:r>
            <a:endParaRPr lang="en-US" sz="3200" dirty="0">
              <a:latin typeface="+mn-lt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 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57313" y="3357563"/>
            <a:ext cx="6402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x, y, g(x, y)… is periodic, period 3 also</a:t>
            </a:r>
            <a:r>
              <a:rPr lang="en-GB">
                <a:latin typeface="Calibri" pitchFamily="34" charset="0"/>
              </a:rPr>
              <a:t>.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28625" y="357188"/>
            <a:ext cx="8215313" cy="7858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Alternating f and </a:t>
            </a:r>
            <a:r>
              <a:rPr lang="en-GB" sz="3200" dirty="0">
                <a:latin typeface="+mn-lt"/>
              </a:rPr>
              <a:t>g gives period 6.</a:t>
            </a:r>
            <a:r>
              <a:rPr lang="en-GB" sz="3200" dirty="0">
                <a:latin typeface="+mj-lt"/>
                <a:ea typeface="+mj-ea"/>
                <a:cs typeface="+mj-cs"/>
              </a:rPr>
              <a:t> 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tg-51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143000"/>
            <a:ext cx="2143125" cy="540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g-52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071563"/>
            <a:ext cx="2179638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2938" y="428625"/>
            <a:ext cx="7786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What happens if we alternate h</a:t>
            </a:r>
            <a:r>
              <a:rPr lang="en-GB" sz="3200" baseline="-25000">
                <a:latin typeface="Calibri" pitchFamily="34" charset="0"/>
              </a:rPr>
              <a:t>1</a:t>
            </a:r>
            <a:r>
              <a:rPr lang="en-GB" sz="3200">
                <a:latin typeface="Calibri" pitchFamily="34" charset="0"/>
              </a:rPr>
              <a:t> and h</a:t>
            </a:r>
            <a:r>
              <a:rPr lang="en-GB" sz="3200" baseline="-25000">
                <a:latin typeface="Calibri" pitchFamily="34" charset="0"/>
              </a:rPr>
              <a:t>2</a:t>
            </a:r>
            <a:r>
              <a:rPr lang="en-GB" sz="3200">
                <a:latin typeface="Calibri" pitchFamily="34" charset="0"/>
              </a:rPr>
              <a:t>?</a:t>
            </a:r>
            <a:endParaRPr lang="en-US" sz="3200">
              <a:latin typeface="Calibri" pitchFamily="34" charset="0"/>
            </a:endParaRPr>
          </a:p>
        </p:txBody>
      </p:sp>
      <p:pic>
        <p:nvPicPr>
          <p:cNvPr id="5" name="Picture 4" descr="tg-53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1143000"/>
            <a:ext cx="2587625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tg-54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5" y="1071563"/>
            <a:ext cx="2214563" cy="439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8625" y="5643563"/>
            <a:ext cx="7786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>
                <a:latin typeface="Calibri" pitchFamily="34" charset="0"/>
              </a:rPr>
              <a:t>Periodic, period 4.</a:t>
            </a:r>
            <a:endParaRPr lang="en-US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2-1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928670"/>
            <a:ext cx="80391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Another such pair is :</a:t>
            </a:r>
            <a:endParaRPr lang="en-US" sz="3200" dirty="0" smtClean="0"/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/>
        </p:nvGraphicFramePr>
        <p:xfrm>
          <a:off x="1143000" y="1143000"/>
          <a:ext cx="6545263" cy="1428750"/>
        </p:xfrm>
        <a:graphic>
          <a:graphicData uri="http://schemas.openxmlformats.org/presentationml/2006/ole">
            <p:oleObj spid="_x0000_s164866" name="Equation" r:id="rId3" imgW="1993900" imgH="431800" progId="Equation.3">
              <p:embed/>
            </p:oleObj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00063" y="2857500"/>
            <a:ext cx="8229600" cy="2500313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Conjecture: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3200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If f(x, y) and g(x, y)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both define periodic recurrence relations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and if f(x, y)g(x, y) = 1 for all x and y,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GB" sz="3200" dirty="0">
                <a:latin typeface="+mj-lt"/>
                <a:ea typeface="+mj-ea"/>
                <a:cs typeface="+mj-cs"/>
              </a:rPr>
              <a:t>then f and g </a:t>
            </a:r>
            <a:r>
              <a:rPr lang="en-GB" sz="3200" dirty="0" smtClean="0">
                <a:latin typeface="+mj-lt"/>
                <a:ea typeface="+mj-ea"/>
                <a:cs typeface="+mj-cs"/>
              </a:rPr>
              <a:t>will combine in this way.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85728"/>
            <a:ext cx="294969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07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3000372"/>
            <a:ext cx="5709709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oup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280113"/>
            <a:ext cx="6715172" cy="60407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non-</a:t>
            </a:r>
            <a:r>
              <a:rPr lang="en-GB" dirty="0" err="1" smtClean="0"/>
              <a:t>abelian</a:t>
            </a:r>
            <a:r>
              <a:rPr lang="en-GB" dirty="0" smtClean="0"/>
              <a:t> group of 24 elements.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472" y="17144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Appears to be rank 4, but…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not-rank-3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3286124"/>
            <a:ext cx="5763845" cy="98108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1472" y="492919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Which group have we got?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xeter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92322"/>
            <a:ext cx="6929486" cy="647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14480" y="571480"/>
            <a:ext cx="5734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Not all reflection groups can be generated </a:t>
            </a:r>
          </a:p>
          <a:p>
            <a:pPr algn="ctr"/>
            <a:r>
              <a:rPr lang="en-GB" sz="2400" dirty="0" smtClean="0"/>
              <a:t>by PRRs of these types.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1571612"/>
            <a:ext cx="6500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(We cannot seem to find a PRR of period greater than six, to start with.)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57290" y="2571744"/>
            <a:ext cx="6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Which </a:t>
            </a:r>
            <a:r>
              <a:rPr lang="en-GB" sz="2400" dirty="0" err="1" smtClean="0"/>
              <a:t>Coxeter</a:t>
            </a:r>
            <a:r>
              <a:rPr lang="en-GB" sz="2400" dirty="0" smtClean="0"/>
              <a:t> groups can be generated by PRRs?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3214686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/>
              <a:t>Coxeter</a:t>
            </a:r>
            <a:r>
              <a:rPr lang="en-GB" sz="2400" dirty="0" smtClean="0"/>
              <a:t> groups can be defined by their </a:t>
            </a:r>
            <a:r>
              <a:rPr lang="en-GB" sz="2400" dirty="0" err="1" smtClean="0"/>
              <a:t>Coxeter</a:t>
            </a:r>
            <a:r>
              <a:rPr lang="en-GB" sz="2400" dirty="0" smtClean="0"/>
              <a:t> matrices.</a:t>
            </a:r>
            <a:endParaRPr lang="en-US" sz="2400" dirty="0"/>
          </a:p>
        </p:txBody>
      </p:sp>
      <p:pic>
        <p:nvPicPr>
          <p:cNvPr id="1884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000504"/>
            <a:ext cx="3917783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84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4429132"/>
            <a:ext cx="1643074" cy="2058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18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428625"/>
            <a:ext cx="8215313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928802"/>
            <a:ext cx="2928958" cy="17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4214818"/>
            <a:ext cx="5929354" cy="210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702" y="4643446"/>
            <a:ext cx="2100267" cy="12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4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3702" y="2214554"/>
            <a:ext cx="2100267" cy="1269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9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714620"/>
            <a:ext cx="376237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0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571480"/>
            <a:ext cx="605972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071670" y="5572140"/>
            <a:ext cx="5442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The Crystallographic Restriction</a:t>
            </a:r>
            <a:endParaRPr lang="en-US" sz="3200" dirty="0"/>
          </a:p>
        </p:txBody>
      </p:sp>
      <p:pic>
        <p:nvPicPr>
          <p:cNvPr id="1884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143116"/>
            <a:ext cx="79533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71612"/>
            <a:ext cx="836879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85786" y="428604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limits things! </a:t>
            </a:r>
          </a:p>
          <a:p>
            <a:r>
              <a:rPr lang="en-GB" sz="3200" dirty="0" smtClean="0"/>
              <a:t>In two dimensions, </a:t>
            </a:r>
          </a:p>
          <a:p>
            <a:r>
              <a:rPr lang="en-GB" sz="3200" dirty="0" smtClean="0"/>
              <a:t>only four systems are possible.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785926"/>
            <a:ext cx="7019955" cy="3003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643050"/>
            <a:ext cx="7692144" cy="3338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5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071546"/>
            <a:ext cx="7900866" cy="4271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42976" y="5572140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jonny.griffiths@uea.ac.uk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57166"/>
            <a:ext cx="3286148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1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3714752"/>
            <a:ext cx="4590831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785926"/>
            <a:ext cx="3786214" cy="396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g-10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285728"/>
            <a:ext cx="7006079" cy="15001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71604" y="3286124"/>
            <a:ext cx="61436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A periodic recurrence relation </a:t>
            </a:r>
          </a:p>
          <a:p>
            <a:pPr algn="ctr"/>
            <a:r>
              <a:rPr lang="en-GB" sz="3200" dirty="0" smtClean="0"/>
              <a:t>with period 5.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572008"/>
            <a:ext cx="7715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A </a:t>
            </a:r>
            <a:r>
              <a:rPr lang="en-GB" sz="3200" dirty="0" err="1" smtClean="0"/>
              <a:t>Lyness</a:t>
            </a:r>
            <a:r>
              <a:rPr lang="en-GB" sz="3200" dirty="0" smtClean="0"/>
              <a:t> sequence: a ‘cycle’. </a:t>
            </a:r>
            <a:endParaRPr lang="en-US" sz="3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158" y="5214950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(R. C. </a:t>
            </a:r>
            <a:r>
              <a:rPr lang="en-GB" sz="3200" dirty="0" err="1" smtClean="0"/>
              <a:t>Lyness</a:t>
            </a:r>
            <a:r>
              <a:rPr lang="en-GB" sz="3200" dirty="0" smtClean="0"/>
              <a:t>, once mathematics teacher at </a:t>
            </a:r>
            <a:br>
              <a:rPr lang="en-GB" sz="3200" dirty="0" smtClean="0"/>
            </a:br>
            <a:r>
              <a:rPr lang="en-GB" sz="3200" dirty="0" smtClean="0"/>
              <a:t>Bristol Grammar School.)</a:t>
            </a:r>
            <a:endParaRPr lang="en-US" sz="3200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1142976" y="1857364"/>
          <a:ext cx="7161212" cy="1285875"/>
        </p:xfrm>
        <a:graphic>
          <a:graphicData uri="http://schemas.openxmlformats.org/presentationml/2006/ole">
            <p:oleObj spid="_x0000_s22529" name="Equation" r:id="rId4" imgW="2590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2071702" cy="1143008"/>
          </a:xfrm>
        </p:spPr>
        <p:txBody>
          <a:bodyPr>
            <a:normAutofit/>
          </a:bodyPr>
          <a:lstStyle/>
          <a:p>
            <a:pPr algn="l"/>
            <a:r>
              <a:rPr lang="en-GB" sz="2400" i="1" dirty="0" smtClean="0"/>
              <a:t>Period Three: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214291"/>
            <a:ext cx="17133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Period Two: </a:t>
            </a:r>
          </a:p>
          <a:p>
            <a:endParaRPr lang="en-GB" sz="2400" i="1" dirty="0" smtClean="0"/>
          </a:p>
          <a:p>
            <a:pPr algn="ctr"/>
            <a:r>
              <a:rPr lang="en-GB" sz="2400" dirty="0" smtClean="0"/>
              <a:t>x</a:t>
            </a:r>
            <a:endParaRPr lang="en-US" sz="2400" dirty="0"/>
          </a:p>
        </p:txBody>
      </p:sp>
      <p:pic>
        <p:nvPicPr>
          <p:cNvPr id="157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785794"/>
            <a:ext cx="1214446" cy="5217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072330" y="285728"/>
            <a:ext cx="1472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Period Six:</a:t>
            </a:r>
            <a:endParaRPr lang="en-US" sz="2400" dirty="0"/>
          </a:p>
        </p:txBody>
      </p:sp>
      <p:pic>
        <p:nvPicPr>
          <p:cNvPr id="157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786058"/>
            <a:ext cx="177843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7553" y="857232"/>
            <a:ext cx="2974575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643306" y="214290"/>
            <a:ext cx="2071702" cy="571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Period Four: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3108" y="2928934"/>
            <a:ext cx="54362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i="1" dirty="0" smtClean="0"/>
              <a:t>Period Seven and over: nothing</a:t>
            </a:r>
            <a:r>
              <a:rPr lang="en-GB" sz="3200" dirty="0" smtClean="0"/>
              <a:t> 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4572008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Why should this be?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1428736"/>
            <a:ext cx="6037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If we insist on integer coefficients…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g-28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2214554"/>
            <a:ext cx="6990719" cy="39290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86050" y="1571612"/>
            <a:ext cx="3377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err="1" smtClean="0"/>
              <a:t>Fomin</a:t>
            </a:r>
            <a:r>
              <a:rPr lang="en-GB" sz="3200" dirty="0" smtClean="0"/>
              <a:t> and Reading</a:t>
            </a:r>
          </a:p>
        </p:txBody>
      </p:sp>
      <p:pic>
        <p:nvPicPr>
          <p:cNvPr id="4" name="Picture 3" descr="tg-10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84" y="285728"/>
            <a:ext cx="4314825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604</Words>
  <Application>Microsoft Office PowerPoint</Application>
  <PresentationFormat>On-screen Show (4:3)</PresentationFormat>
  <Paragraphs>83</Paragraphs>
  <Slides>39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Office Theme</vt:lpstr>
      <vt:lpstr>Equation</vt:lpstr>
      <vt:lpstr>Periodic Recurrence Relations  and Reflection Groups</vt:lpstr>
      <vt:lpstr>Slide 2</vt:lpstr>
      <vt:lpstr>Slide 3</vt:lpstr>
      <vt:lpstr>Slide 4</vt:lpstr>
      <vt:lpstr>Slide 5</vt:lpstr>
      <vt:lpstr>(R. C. Lyness, once mathematics teacher at  Bristol Grammar School.)</vt:lpstr>
      <vt:lpstr>Period Three:</vt:lpstr>
      <vt:lpstr>Slide 8</vt:lpstr>
      <vt:lpstr>Slide 9</vt:lpstr>
      <vt:lpstr>Slide 10</vt:lpstr>
      <vt:lpstr>Slide 11</vt:lpstr>
      <vt:lpstr>Slide 12</vt:lpstr>
      <vt:lpstr>So T12 = I, T22 = I, and (T2T1)5 = I</vt:lpstr>
      <vt:lpstr>Slide 14</vt:lpstr>
      <vt:lpstr>Slide 15</vt:lpstr>
      <vt:lpstr>Slide 16</vt:lpstr>
      <vt:lpstr>Slide 17</vt:lpstr>
      <vt:lpstr>(T6T5)4 = I, but T52 ≠ I</vt:lpstr>
      <vt:lpstr>Slide 19</vt:lpstr>
      <vt:lpstr>Slide 20</vt:lpstr>
      <vt:lpstr>The functions y/x and y-x fulfil several criteria:</vt:lpstr>
      <vt:lpstr>Slide 22</vt:lpstr>
      <vt:lpstr>Can f and g combine even more fully? Could we ask for:</vt:lpstr>
      <vt:lpstr>If we regard f and g as involutions in the F&amp;R sense,  then if we alternate f and g, is the sequence periodic?</vt:lpstr>
      <vt:lpstr>Slide 25</vt:lpstr>
      <vt:lpstr>Slide 26</vt:lpstr>
      <vt:lpstr>Slide 27</vt:lpstr>
      <vt:lpstr>Slide 28</vt:lpstr>
      <vt:lpstr>Another such pair is :</vt:lpstr>
      <vt:lpstr>Slide 30</vt:lpstr>
      <vt:lpstr>A non-abelian group of 24 elements.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>Paston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Pentagon Recurrence</dc:title>
  <dc:creator>Jonny Griffiths</dc:creator>
  <cp:lastModifiedBy>Jonny</cp:lastModifiedBy>
  <cp:revision>125</cp:revision>
  <dcterms:created xsi:type="dcterms:W3CDTF">2009-09-01T16:05:30Z</dcterms:created>
  <dcterms:modified xsi:type="dcterms:W3CDTF">2010-12-17T23:45:00Z</dcterms:modified>
</cp:coreProperties>
</file>